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6C34-2B6F-4742-9F4B-9B7C85319D8C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7DDD-6EB7-41E5-ADBF-D91B1B58A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99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6C34-2B6F-4742-9F4B-9B7C85319D8C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7DDD-6EB7-41E5-ADBF-D91B1B58A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13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6C34-2B6F-4742-9F4B-9B7C85319D8C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7DDD-6EB7-41E5-ADBF-D91B1B58A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29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6C34-2B6F-4742-9F4B-9B7C85319D8C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7DDD-6EB7-41E5-ADBF-D91B1B58A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690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6C34-2B6F-4742-9F4B-9B7C85319D8C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7DDD-6EB7-41E5-ADBF-D91B1B58A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80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6C34-2B6F-4742-9F4B-9B7C85319D8C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7DDD-6EB7-41E5-ADBF-D91B1B58A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268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6C34-2B6F-4742-9F4B-9B7C85319D8C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7DDD-6EB7-41E5-ADBF-D91B1B58A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06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6C34-2B6F-4742-9F4B-9B7C85319D8C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7DDD-6EB7-41E5-ADBF-D91B1B58A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62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6C34-2B6F-4742-9F4B-9B7C85319D8C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7DDD-6EB7-41E5-ADBF-D91B1B58A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4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6C34-2B6F-4742-9F4B-9B7C85319D8C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7DDD-6EB7-41E5-ADBF-D91B1B58A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319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6C34-2B6F-4742-9F4B-9B7C85319D8C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7DDD-6EB7-41E5-ADBF-D91B1B58A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25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6C34-2B6F-4742-9F4B-9B7C85319D8C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47DDD-6EB7-41E5-ADBF-D91B1B58A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44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Prentice Hall © 2007</a:t>
            </a:r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Chapter Three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500EA0E-BFCA-45B6-A84C-44CEFC3E6FE1}" type="slidenum">
              <a:rPr lang="en-US" sz="1400">
                <a:solidFill>
                  <a:srgbClr val="000000"/>
                </a:solidFill>
              </a:rPr>
              <a:pPr eaLnBrk="1" hangingPunct="1"/>
              <a:t>1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246187"/>
          </a:xfrm>
          <a:solidFill>
            <a:srgbClr val="94E494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3. 6 Electronic Structure of Atoms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pPr marL="569913" indent="-555625" eaLnBrk="1" hangingPunct="1">
              <a:lnSpc>
                <a:spcPct val="90000"/>
              </a:lnSpc>
              <a:buClr>
                <a:srgbClr val="94E494"/>
              </a:buClr>
              <a:buSzTx/>
              <a:buFont typeface="Times New Roman" pitchFamily="18" charset="0"/>
              <a:buNone/>
            </a:pPr>
            <a:r>
              <a:rPr lang="en-US" sz="2800" b="1" smtClean="0">
                <a:solidFill>
                  <a:srgbClr val="000000"/>
                </a:solidFill>
                <a:effectLst/>
              </a:rPr>
              <a:t>Quantum mechanical model of atomic structure:</a:t>
            </a:r>
          </a:p>
          <a:p>
            <a:pPr marL="569913" indent="-555625" eaLnBrk="1" hangingPunct="1">
              <a:lnSpc>
                <a:spcPct val="90000"/>
              </a:lnSpc>
              <a:buClr>
                <a:srgbClr val="94E494"/>
              </a:buClr>
              <a:buSzTx/>
              <a:buFont typeface="Times New Roman" pitchFamily="18" charset="0"/>
              <a:buNone/>
            </a:pPr>
            <a:endParaRPr lang="en-US" sz="2800" b="1" smtClean="0">
              <a:solidFill>
                <a:srgbClr val="000000"/>
              </a:solidFill>
              <a:effectLst/>
            </a:endParaRPr>
          </a:p>
          <a:p>
            <a:pPr marL="569913" indent="-555625" eaLnBrk="1" hangingPunct="1">
              <a:lnSpc>
                <a:spcPct val="90000"/>
              </a:lnSpc>
              <a:buClr>
                <a:srgbClr val="94E494"/>
              </a:buClr>
              <a:buSzTx/>
              <a:buFont typeface="Times New Roman" pitchFamily="18" charset="0"/>
              <a:buChar char="►"/>
            </a:pPr>
            <a:r>
              <a:rPr lang="en-US" sz="2800" smtClean="0">
                <a:solidFill>
                  <a:srgbClr val="000000"/>
                </a:solidFill>
                <a:effectLst/>
              </a:rPr>
              <a:t>The electrons in an atom are grouped around the nucleus into shells, roughly like the layers in an onion.</a:t>
            </a:r>
          </a:p>
          <a:p>
            <a:pPr marL="569913" indent="-555625" eaLnBrk="1" hangingPunct="1">
              <a:lnSpc>
                <a:spcPct val="90000"/>
              </a:lnSpc>
              <a:buClr>
                <a:srgbClr val="94E494"/>
              </a:buClr>
              <a:buSzTx/>
              <a:buFont typeface="Times New Roman" pitchFamily="18" charset="0"/>
              <a:buChar char="►"/>
            </a:pPr>
            <a:r>
              <a:rPr lang="en-US" sz="2800" smtClean="0">
                <a:solidFill>
                  <a:srgbClr val="000000"/>
                </a:solidFill>
                <a:effectLst/>
              </a:rPr>
              <a:t>The farther a shell is from the nucleus, the larger it is, the more electrons it can hold, and the higher the energies of those electrons.</a:t>
            </a:r>
          </a:p>
          <a:p>
            <a:pPr marL="569913" indent="-555625" eaLnBrk="1" hangingPunct="1">
              <a:lnSpc>
                <a:spcPct val="90000"/>
              </a:lnSpc>
              <a:buClr>
                <a:srgbClr val="94E494"/>
              </a:buClr>
              <a:buSzTx/>
              <a:buFont typeface="Times New Roman" pitchFamily="18" charset="0"/>
              <a:buChar char="►"/>
            </a:pPr>
            <a:r>
              <a:rPr lang="en-US" sz="2800" smtClean="0">
                <a:solidFill>
                  <a:srgbClr val="000000"/>
                </a:solidFill>
                <a:effectLst/>
              </a:rPr>
              <a:t>The smallest shell closest to the nucleus is labeled shell 1, the next one is shell 2, and so on.</a:t>
            </a:r>
          </a:p>
        </p:txBody>
      </p:sp>
    </p:spTree>
    <p:extLst>
      <p:ext uri="{BB962C8B-B14F-4D97-AF65-F5344CB8AC3E}">
        <p14:creationId xmlns:p14="http://schemas.microsoft.com/office/powerpoint/2010/main" val="362252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Prentice Hall © 2007</a:t>
            </a:r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Chapter Three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3885F68-F1DE-4DF6-A321-5634BFE38952}" type="slidenum">
              <a:rPr lang="en-US" sz="1400">
                <a:solidFill>
                  <a:srgbClr val="000000"/>
                </a:solidFill>
              </a:rPr>
              <a:pPr eaLnBrk="1" hangingPunct="1"/>
              <a:t>2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609600"/>
            <a:ext cx="7924800" cy="5486400"/>
          </a:xfrm>
        </p:spPr>
        <p:txBody>
          <a:bodyPr/>
          <a:lstStyle/>
          <a:p>
            <a:pPr marL="569913" indent="-555625" eaLnBrk="1" hangingPunct="1">
              <a:buClr>
                <a:srgbClr val="94E494"/>
              </a:buClr>
              <a:buSzTx/>
              <a:buFont typeface="Times New Roman" pitchFamily="18" charset="0"/>
              <a:buChar char="►"/>
            </a:pPr>
            <a:r>
              <a:rPr lang="en-US" sz="2800" smtClean="0">
                <a:solidFill>
                  <a:srgbClr val="000000"/>
                </a:solidFill>
                <a:effectLst/>
              </a:rPr>
              <a:t>Within the shells, electrons are further grouped into subshells of four different types, identified as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s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,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p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,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d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, and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f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in order of increasing energy.</a:t>
            </a:r>
          </a:p>
          <a:p>
            <a:pPr marL="569913" indent="-555625" eaLnBrk="1" hangingPunct="1">
              <a:buClr>
                <a:srgbClr val="94E494"/>
              </a:buClr>
              <a:buSzTx/>
              <a:buFont typeface="Times New Roman" pitchFamily="18" charset="0"/>
              <a:buChar char="►"/>
            </a:pPr>
            <a:r>
              <a:rPr lang="en-US" sz="2800" smtClean="0">
                <a:solidFill>
                  <a:srgbClr val="000000"/>
                </a:solidFill>
                <a:effectLst/>
              </a:rPr>
              <a:t>A shell has a number of subshells equal to its shell number</a:t>
            </a:r>
            <a:r>
              <a:rPr lang="en-US" sz="2800" smtClean="0">
                <a:solidFill>
                  <a:srgbClr val="0000FF"/>
                </a:solidFill>
                <a:effectLst/>
              </a:rPr>
              <a:t>.</a:t>
            </a:r>
          </a:p>
          <a:p>
            <a:pPr marL="569913" indent="-555625" eaLnBrk="1" hangingPunct="1">
              <a:buClr>
                <a:srgbClr val="94E494"/>
              </a:buClr>
              <a:buSzTx/>
              <a:buFont typeface="Times New Roman" pitchFamily="18" charset="0"/>
              <a:buChar char="►"/>
            </a:pPr>
            <a:r>
              <a:rPr lang="en-US" sz="2800" smtClean="0">
                <a:solidFill>
                  <a:srgbClr val="000000"/>
                </a:solidFill>
                <a:effectLst/>
              </a:rPr>
              <a:t>The first shell has only an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s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subshell; the second shell has an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s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and a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p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subshell; the third shell has an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s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, a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p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, and a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d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subshell, and so on.</a:t>
            </a:r>
          </a:p>
          <a:p>
            <a:pPr marL="569913" indent="-555625" eaLnBrk="1" hangingPunct="1">
              <a:buSzPct val="80000"/>
              <a:buFont typeface="Wingdings" pitchFamily="2" charset="2"/>
              <a:buChar char="u"/>
            </a:pPr>
            <a:endParaRPr lang="en-US" sz="2800" smtClean="0">
              <a:solidFill>
                <a:srgbClr val="000000"/>
              </a:solidFill>
              <a:effectLst/>
            </a:endParaRPr>
          </a:p>
        </p:txBody>
      </p:sp>
      <p:pic>
        <p:nvPicPr>
          <p:cNvPr id="27654" name="Picture 5" descr="03_03UN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953000"/>
            <a:ext cx="7772400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446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Prentice Hall © 2007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Chapter Three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1CBB8F4-B894-4022-B601-398B7EE81CB4}" type="slidenum">
              <a:rPr lang="en-US" sz="1400">
                <a:solidFill>
                  <a:srgbClr val="000000"/>
                </a:solidFill>
              </a:rPr>
              <a:pPr eaLnBrk="1" hangingPunct="1"/>
              <a:t>3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3810000"/>
          </a:xfrm>
        </p:spPr>
        <p:txBody>
          <a:bodyPr>
            <a:normAutofit lnSpcReduction="10000"/>
          </a:bodyPr>
          <a:lstStyle/>
          <a:p>
            <a:pPr marL="569913" indent="-495300" eaLnBrk="1" hangingPunct="1">
              <a:buClr>
                <a:srgbClr val="94E494"/>
              </a:buClr>
              <a:buSzTx/>
              <a:buFont typeface="Times New Roman" pitchFamily="18" charset="0"/>
              <a:buNone/>
              <a:defRPr/>
            </a:pPr>
            <a:endParaRPr lang="en-US" sz="2800" smtClean="0">
              <a:solidFill>
                <a:srgbClr val="000000"/>
              </a:solidFill>
            </a:endParaRPr>
          </a:p>
          <a:p>
            <a:pPr marL="569913" indent="-495300" eaLnBrk="1" hangingPunct="1">
              <a:buClr>
                <a:srgbClr val="94E494"/>
              </a:buClr>
              <a:buSzTx/>
              <a:buFont typeface="Times New Roman" pitchFamily="18" charset="0"/>
              <a:buChar char="►"/>
              <a:defRPr/>
            </a:pPr>
            <a:r>
              <a:rPr lang="en-US" sz="2800" smtClean="0">
                <a:solidFill>
                  <a:srgbClr val="000000"/>
                </a:solidFill>
                <a:effectLst/>
              </a:rPr>
              <a:t>Within each subshell, electrons are further grouped into orbitals, regions of space within an atom where the specific electrons are more likely to be found. </a:t>
            </a:r>
          </a:p>
          <a:p>
            <a:pPr marL="569913" indent="-495300" eaLnBrk="1" hangingPunct="1">
              <a:buClr>
                <a:srgbClr val="94E494"/>
              </a:buClr>
              <a:buSzTx/>
              <a:buFont typeface="Times New Roman" pitchFamily="18" charset="0"/>
              <a:buChar char="►"/>
              <a:defRPr/>
            </a:pPr>
            <a:r>
              <a:rPr lang="en-US" sz="2800" smtClean="0">
                <a:solidFill>
                  <a:srgbClr val="000000"/>
                </a:solidFill>
                <a:effectLst/>
              </a:rPr>
              <a:t>The number of orbitals within a subshell increases as the odd numbers.</a:t>
            </a:r>
          </a:p>
          <a:p>
            <a:pPr marL="569913" indent="-495300" eaLnBrk="1" hangingPunct="1">
              <a:buClr>
                <a:srgbClr val="94E494"/>
              </a:buClr>
              <a:buSzTx/>
              <a:buFont typeface="Times New Roman" pitchFamily="18" charset="0"/>
              <a:buChar char="►"/>
              <a:defRPr/>
            </a:pPr>
            <a:r>
              <a:rPr lang="en-US" sz="2800" smtClean="0">
                <a:solidFill>
                  <a:srgbClr val="000000"/>
                </a:solidFill>
                <a:effectLst/>
              </a:rPr>
              <a:t>An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s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subshell has 1 orbital, a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p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has 3, a 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d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has 5, and so on.</a:t>
            </a:r>
          </a:p>
        </p:txBody>
      </p:sp>
      <p:pic>
        <p:nvPicPr>
          <p:cNvPr id="28678" name="Picture 7" descr="03_03UN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325938"/>
            <a:ext cx="7696200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771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Prentice Hall © 2007</a:t>
            </a:r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Chapter Three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F26243C-45E7-4571-BC17-D9AC7E80C1FF}" type="slidenum">
              <a:rPr lang="en-US" sz="1400">
                <a:solidFill>
                  <a:srgbClr val="000000"/>
                </a:solidFill>
              </a:rPr>
              <a:pPr eaLnBrk="1" hangingPunct="1"/>
              <a:t>4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29701" name="Rectangle 154"/>
          <p:cNvSpPr>
            <a:spLocks noChangeArrowheads="1"/>
          </p:cNvSpPr>
          <p:nvPr/>
        </p:nvSpPr>
        <p:spPr bwMode="auto">
          <a:xfrm>
            <a:off x="533400" y="685800"/>
            <a:ext cx="79248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2800">
                <a:solidFill>
                  <a:srgbClr val="000000"/>
                </a:solidFill>
                <a:effectLst/>
              </a:rPr>
              <a:t>Different orbitals have different shapes. Orbitals in </a:t>
            </a:r>
            <a:r>
              <a:rPr lang="en-US" sz="2800" i="1">
                <a:solidFill>
                  <a:srgbClr val="000000"/>
                </a:solidFill>
                <a:effectLst/>
              </a:rPr>
              <a:t>s </a:t>
            </a:r>
            <a:r>
              <a:rPr lang="en-US" sz="2800">
                <a:solidFill>
                  <a:srgbClr val="000000"/>
                </a:solidFill>
                <a:effectLst/>
              </a:rPr>
              <a:t>subshells are spherical (a), while orbitals in </a:t>
            </a:r>
            <a:r>
              <a:rPr lang="en-US" sz="2800" i="1">
                <a:solidFill>
                  <a:srgbClr val="000000"/>
                </a:solidFill>
                <a:effectLst/>
              </a:rPr>
              <a:t>p</a:t>
            </a:r>
            <a:r>
              <a:rPr lang="en-US" sz="2800">
                <a:solidFill>
                  <a:srgbClr val="000000"/>
                </a:solidFill>
                <a:effectLst/>
              </a:rPr>
              <a:t> subshells are roughly dumbbell shaped (b).</a:t>
            </a:r>
          </a:p>
        </p:txBody>
      </p:sp>
      <p:pic>
        <p:nvPicPr>
          <p:cNvPr id="29702" name="Picture 156" descr="03_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43200"/>
            <a:ext cx="7848600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013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Prentice Hall © 2007</a:t>
            </a:r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Chapter Three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655F7D5-9D22-423E-9F83-743C08AB5B16}" type="slidenum">
              <a:rPr lang="en-US" sz="1400">
                <a:solidFill>
                  <a:srgbClr val="000000"/>
                </a:solidFill>
              </a:rPr>
              <a:pPr eaLnBrk="1" hangingPunct="1"/>
              <a:t>5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685800"/>
            <a:ext cx="8077200" cy="5486400"/>
          </a:xfrm>
        </p:spPr>
        <p:txBody>
          <a:bodyPr/>
          <a:lstStyle/>
          <a:p>
            <a:pPr marL="569913" indent="-555625" eaLnBrk="1" hangingPunct="1">
              <a:buClr>
                <a:srgbClr val="94E494"/>
              </a:buClr>
              <a:buSzTx/>
              <a:buFont typeface="Times New Roman" pitchFamily="18" charset="0"/>
              <a:buChar char="►"/>
            </a:pPr>
            <a:r>
              <a:rPr lang="en-US" sz="2800" smtClean="0">
                <a:solidFill>
                  <a:srgbClr val="000000"/>
                </a:solidFill>
                <a:effectLst/>
              </a:rPr>
              <a:t>Any orbital can hold a maximum of 2 electrons.</a:t>
            </a:r>
          </a:p>
          <a:p>
            <a:pPr marL="569913" indent="-555625" eaLnBrk="1" hangingPunct="1">
              <a:buClr>
                <a:srgbClr val="94E494"/>
              </a:buClr>
              <a:buSzTx/>
              <a:buFont typeface="Times New Roman" pitchFamily="18" charset="0"/>
              <a:buNone/>
            </a:pPr>
            <a:endParaRPr lang="en-US" sz="2800" smtClean="0">
              <a:solidFill>
                <a:srgbClr val="000000"/>
              </a:solidFill>
              <a:effectLst/>
            </a:endParaRPr>
          </a:p>
          <a:p>
            <a:pPr marL="569913" indent="-555625" eaLnBrk="1" hangingPunct="1">
              <a:buClr>
                <a:srgbClr val="94E494"/>
              </a:buClr>
              <a:buSzTx/>
              <a:buFont typeface="Times New Roman" pitchFamily="18" charset="0"/>
              <a:buChar char="►"/>
            </a:pPr>
            <a:r>
              <a:rPr lang="en-US" sz="2800" smtClean="0">
                <a:solidFill>
                  <a:srgbClr val="000000"/>
                </a:solidFill>
                <a:effectLst/>
              </a:rPr>
              <a:t>The first shell has one 1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s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orbital and holds 2 electrons.</a:t>
            </a:r>
          </a:p>
          <a:p>
            <a:pPr marL="569913" indent="-555625" eaLnBrk="1" hangingPunct="1">
              <a:buClr>
                <a:srgbClr val="94E494"/>
              </a:buClr>
              <a:buSzTx/>
              <a:buFont typeface="Times New Roman" pitchFamily="18" charset="0"/>
              <a:buNone/>
            </a:pPr>
            <a:endParaRPr lang="en-US" sz="2800" smtClean="0">
              <a:solidFill>
                <a:srgbClr val="000000"/>
              </a:solidFill>
              <a:effectLst/>
            </a:endParaRPr>
          </a:p>
          <a:p>
            <a:pPr marL="569913" indent="-555625" eaLnBrk="1" hangingPunct="1">
              <a:buClr>
                <a:srgbClr val="94E494"/>
              </a:buClr>
              <a:buSzTx/>
              <a:buFont typeface="Times New Roman" pitchFamily="18" charset="0"/>
              <a:buChar char="►"/>
            </a:pPr>
            <a:r>
              <a:rPr lang="en-US" sz="2800" smtClean="0">
                <a:solidFill>
                  <a:srgbClr val="000000"/>
                </a:solidFill>
                <a:effectLst/>
              </a:rPr>
              <a:t>The second shell can hold 8 electrons, 2 in a 2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s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orbital, and 6 in three 2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p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orbitals.</a:t>
            </a:r>
          </a:p>
          <a:p>
            <a:pPr marL="569913" indent="-555625" eaLnBrk="1" hangingPunct="1">
              <a:buClr>
                <a:srgbClr val="94E494"/>
              </a:buClr>
              <a:buSzTx/>
              <a:buFont typeface="Times New Roman" pitchFamily="18" charset="0"/>
              <a:buNone/>
            </a:pPr>
            <a:endParaRPr lang="en-US" sz="2800" smtClean="0">
              <a:solidFill>
                <a:srgbClr val="000000"/>
              </a:solidFill>
              <a:effectLst/>
            </a:endParaRPr>
          </a:p>
          <a:p>
            <a:pPr marL="569913" indent="-555625" eaLnBrk="1" hangingPunct="1">
              <a:buClr>
                <a:srgbClr val="94E494"/>
              </a:buClr>
              <a:buSzTx/>
              <a:buFont typeface="Times New Roman" pitchFamily="18" charset="0"/>
              <a:buChar char="►"/>
            </a:pPr>
            <a:r>
              <a:rPr lang="en-US" sz="2800" smtClean="0">
                <a:solidFill>
                  <a:srgbClr val="000000"/>
                </a:solidFill>
                <a:effectLst/>
              </a:rPr>
              <a:t>The third shell can hold 18 electrons, 2 in a 3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s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orbital, 6 in three 3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p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orbitals, and 10 in five 3</a:t>
            </a:r>
            <a:r>
              <a:rPr lang="en-US" sz="2800" i="1" smtClean="0">
                <a:solidFill>
                  <a:srgbClr val="000000"/>
                </a:solidFill>
                <a:effectLst/>
              </a:rPr>
              <a:t>d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orbitals, and so on.</a:t>
            </a:r>
            <a:endParaRPr lang="en-US" sz="3400" smtClean="0">
              <a:solidFill>
                <a:srgbClr val="0000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5492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Prentice Hall © 2007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Chapter Three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48253E6-9977-4224-9B73-54F10317EE20}" type="slidenum">
              <a:rPr lang="en-US" sz="1400">
                <a:solidFill>
                  <a:srgbClr val="000000"/>
                </a:solidFill>
              </a:rPr>
              <a:pPr eaLnBrk="1" hangingPunct="1"/>
              <a:t>6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5720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800" smtClean="0">
                <a:solidFill>
                  <a:srgbClr val="000000"/>
                </a:solidFill>
                <a:effectLst/>
              </a:rPr>
              <a:t>The overall electron distribution within an atom is summarized in Table 3.2 below.</a:t>
            </a:r>
          </a:p>
        </p:txBody>
      </p:sp>
      <p:pic>
        <p:nvPicPr>
          <p:cNvPr id="31750" name="Picture 6" descr="03_04UN00T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124200"/>
            <a:ext cx="80772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29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Prentice Hall © 2007</a:t>
            </a:r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</a:rPr>
              <a:t>Chapter Three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Char char="-"/>
              <a:defRPr sz="3200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2F31763-B819-41B9-94FD-93444C18888B}" type="slidenum">
              <a:rPr lang="en-US" sz="1400">
                <a:solidFill>
                  <a:srgbClr val="000000"/>
                </a:solidFill>
              </a:rPr>
              <a:pPr eaLnBrk="1" hangingPunct="1"/>
              <a:t>7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524000"/>
          </a:xfrm>
          <a:solidFill>
            <a:srgbClr val="94E494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3.8 Electron Configuration and the Periodic table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077200" cy="4038600"/>
          </a:xfrm>
        </p:spPr>
        <p:txBody>
          <a:bodyPr/>
          <a:lstStyle/>
          <a:p>
            <a:pPr marL="6350" indent="7938" algn="just" eaLnBrk="1" hangingPunct="1">
              <a:buFont typeface="Wingdings" pitchFamily="2" charset="2"/>
              <a:buNone/>
            </a:pPr>
            <a:r>
              <a:rPr lang="en-US" sz="2800" b="1" smtClean="0">
                <a:solidFill>
                  <a:srgbClr val="000000"/>
                </a:solidFill>
                <a:effectLst/>
              </a:rPr>
              <a:t>Valence shell: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Outermost, highest energy shell of an atom.</a:t>
            </a:r>
          </a:p>
          <a:p>
            <a:pPr marL="6350" indent="7938" algn="just" eaLnBrk="1" hangingPunct="1">
              <a:buFont typeface="Wingdings" pitchFamily="2" charset="2"/>
              <a:buNone/>
            </a:pPr>
            <a:endParaRPr lang="en-US" sz="2800" smtClean="0">
              <a:solidFill>
                <a:srgbClr val="000000"/>
              </a:solidFill>
              <a:effectLst/>
            </a:endParaRPr>
          </a:p>
          <a:p>
            <a:pPr marL="6350" indent="7938" eaLnBrk="1" hangingPunct="1">
              <a:buFont typeface="Wingdings" pitchFamily="2" charset="2"/>
              <a:buNone/>
            </a:pPr>
            <a:r>
              <a:rPr lang="en-US" sz="2800" b="1" smtClean="0">
                <a:solidFill>
                  <a:srgbClr val="000000"/>
                </a:solidFill>
                <a:effectLst/>
              </a:rPr>
              <a:t>Valence electrons:</a:t>
            </a:r>
            <a:r>
              <a:rPr lang="en-US" sz="2800" smtClean="0">
                <a:solidFill>
                  <a:srgbClr val="000000"/>
                </a:solidFill>
                <a:effectLst/>
              </a:rPr>
              <a:t> An electron in an outermost shell of an atom.  These electrons are loosely held, they are most important in determining an element’s properties.</a:t>
            </a:r>
          </a:p>
        </p:txBody>
      </p:sp>
    </p:spTree>
    <p:extLst>
      <p:ext uri="{BB962C8B-B14F-4D97-AF65-F5344CB8AC3E}">
        <p14:creationId xmlns:p14="http://schemas.microsoft.com/office/powerpoint/2010/main" val="350517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445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3. 6 Electronic Structure of Atoms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3.8 Electron Configuration and the Periodic table</vt:lpstr>
    </vt:vector>
  </TitlesOfParts>
  <Company>La Salle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 6 Electronic Structure of Atoms</dc:title>
  <dc:creator>Loreen Labelle</dc:creator>
  <cp:lastModifiedBy>Loreen Labelle</cp:lastModifiedBy>
  <cp:revision>1</cp:revision>
  <dcterms:created xsi:type="dcterms:W3CDTF">2011-10-04T22:57:41Z</dcterms:created>
  <dcterms:modified xsi:type="dcterms:W3CDTF">2011-10-04T22:58:24Z</dcterms:modified>
</cp:coreProperties>
</file>